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64" r:id="rId6"/>
    <p:sldId id="267" r:id="rId7"/>
    <p:sldId id="268" r:id="rId8"/>
    <p:sldId id="266" r:id="rId9"/>
    <p:sldId id="269" r:id="rId10"/>
    <p:sldId id="263" r:id="rId11"/>
    <p:sldId id="261" r:id="rId12"/>
    <p:sldId id="265" r:id="rId13"/>
    <p:sldId id="262" r:id="rId14"/>
    <p:sldId id="260" r:id="rId15"/>
    <p:sldId id="259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70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62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75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88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54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81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33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18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82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339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68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DFE35-6DA5-4EC7-A479-79BA03F71D72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61EBA-FB3B-4077-ABAD-B1A7D282D8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82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/>
                </a:solidFill>
              </a:rPr>
              <a:t>PTERIDÓFITAS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17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865" y="1898307"/>
            <a:ext cx="7420109" cy="449518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93141" y="486230"/>
            <a:ext cx="8579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accent6"/>
                </a:solidFill>
              </a:rPr>
              <a:t>Báculos, as folhas jovens enroladas que ocorrem em quase todas as </a:t>
            </a:r>
            <a:r>
              <a:rPr lang="pt-BR" sz="3600" dirty="0" smtClean="0">
                <a:solidFill>
                  <a:schemeClr val="accent6"/>
                </a:solidFill>
              </a:rPr>
              <a:t>samambaias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82607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664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92D050"/>
                </a:solidFill>
              </a:rPr>
              <a:t>Samambaia</a:t>
            </a:r>
            <a:endParaRPr lang="pt-BR" b="1" dirty="0">
              <a:solidFill>
                <a:srgbClr val="92D05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083" y="1538242"/>
            <a:ext cx="6695833" cy="47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8726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92D050"/>
                </a:solidFill>
              </a:rPr>
              <a:t>Avenca</a:t>
            </a:r>
            <a:endParaRPr lang="pt-BR" b="1" dirty="0">
              <a:solidFill>
                <a:srgbClr val="92D05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880" y="1423852"/>
            <a:ext cx="6880240" cy="484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7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accent6"/>
                </a:solidFill>
              </a:rPr>
              <a:t>Samambaia da espécie </a:t>
            </a:r>
            <a:r>
              <a:rPr lang="pt-BR" sz="3600" b="1" i="1" dirty="0" err="1">
                <a:solidFill>
                  <a:schemeClr val="accent6"/>
                </a:solidFill>
              </a:rPr>
              <a:t>Asplenium</a:t>
            </a:r>
            <a:r>
              <a:rPr lang="pt-BR" sz="3600" b="1" i="1" dirty="0">
                <a:solidFill>
                  <a:schemeClr val="accent6"/>
                </a:solidFill>
              </a:rPr>
              <a:t> </a:t>
            </a:r>
            <a:r>
              <a:rPr lang="pt-BR" sz="3600" b="1" i="1" dirty="0" err="1">
                <a:solidFill>
                  <a:schemeClr val="accent6"/>
                </a:solidFill>
              </a:rPr>
              <a:t>nidus</a:t>
            </a:r>
            <a:r>
              <a:rPr lang="pt-BR" sz="3600" b="1" dirty="0">
                <a:solidFill>
                  <a:schemeClr val="accent6"/>
                </a:solidFill>
              </a:rPr>
              <a:t> em seu ambiente </a:t>
            </a:r>
            <a:r>
              <a:rPr lang="pt-BR" sz="3600" b="1" dirty="0" smtClean="0">
                <a:solidFill>
                  <a:schemeClr val="accent6"/>
                </a:solidFill>
              </a:rPr>
              <a:t>natural</a:t>
            </a:r>
            <a:endParaRPr lang="pt-BR" sz="36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675" y="1787865"/>
            <a:ext cx="6762649" cy="45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6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149" y="1409168"/>
            <a:ext cx="8631222" cy="49263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52200" y="496390"/>
            <a:ext cx="438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accent6"/>
                </a:solidFill>
              </a:rPr>
              <a:t>Samambaiaçu</a:t>
            </a:r>
            <a:endParaRPr lang="pt-BR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7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chemeClr val="accent6"/>
                </a:solidFill>
              </a:rPr>
              <a:t>Curiosidade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07912"/>
            <a:ext cx="10515600" cy="496905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dirty="0"/>
              <a:t>O xaxim é formado pelo conjunto de raízes que se entrelaçam e partem do caule de samambaias arborescentes, como a samambaiaçu (uma planta nativa da Mata Atlântica). Até há pouco tempo, o xaxim era muito usado para fazer vasos ou placas para uso ornamental. </a:t>
            </a:r>
            <a:endParaRPr lang="pt-BR" dirty="0" smtClean="0"/>
          </a:p>
          <a:p>
            <a:pPr algn="just"/>
            <a:r>
              <a:rPr lang="pt-BR" dirty="0" smtClean="0"/>
              <a:t>No </a:t>
            </a:r>
            <a:r>
              <a:rPr lang="pt-BR" dirty="0"/>
              <a:t>entanto, sua exploração irracional fez com que ele fosse colocado na lista oficial do Instituto Brasileiro do Meio Ambiente e dos Recursos Naturais Renováveis (Ibama) de espécies ameaçadas de extinção. Hoje, a exploração e a comercialização do xaxim estão proibidas.</a:t>
            </a:r>
          </a:p>
          <a:p>
            <a:pPr algn="just"/>
            <a:r>
              <a:rPr lang="pt-BR" dirty="0"/>
              <a:t>Como o crescimento da samambaiaçu é muito lento, estima-se que, para conseguir um vaso com aproximadamente 45 cm de diâmetro, as samambaiaçus devem ter idade mínima de 50 anos! </a:t>
            </a:r>
            <a:endParaRPr lang="pt-BR" dirty="0" smtClean="0"/>
          </a:p>
          <a:p>
            <a:pPr algn="just"/>
            <a:r>
              <a:rPr lang="pt-BR" dirty="0" smtClean="0"/>
              <a:t>Hoje</a:t>
            </a:r>
            <a:r>
              <a:rPr lang="pt-BR" dirty="0"/>
              <a:t>, como alternativa para os vasos de xaxim, existem vasos feitos com fibras extraídas da casca de coco, que, além de continuarem sendo produtos naturais, são renováveis, biodegradáveis e recicláveis e ainda substituem perfeitamente os vasos feitos de xaxim sem comprometer o ambiente.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556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243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chemeClr val="accent6"/>
                </a:solidFill>
              </a:rPr>
              <a:t>Atividade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09368"/>
            <a:ext cx="10515600" cy="49675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1. Comparar os aspectos evolutivos entre briófitas e </a:t>
            </a:r>
            <a:r>
              <a:rPr lang="pt-BR" dirty="0" err="1" smtClean="0"/>
              <a:t>pteridófitas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dirty="0" smtClean="0"/>
              <a:t>2. Esquematizar uma </a:t>
            </a:r>
            <a:r>
              <a:rPr lang="pt-BR" dirty="0" err="1" smtClean="0"/>
              <a:t>pteridófita</a:t>
            </a:r>
            <a:r>
              <a:rPr lang="pt-BR" dirty="0" smtClean="0"/>
              <a:t>, </a:t>
            </a:r>
            <a:r>
              <a:rPr lang="pt-BR" dirty="0"/>
              <a:t>identificando as suas partes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dirty="0" smtClean="0"/>
              <a:t>3. </a:t>
            </a:r>
            <a:r>
              <a:rPr lang="pt-BR" dirty="0"/>
              <a:t>Imagem microscópica de um </a:t>
            </a:r>
            <a:r>
              <a:rPr lang="pt-BR" dirty="0" smtClean="0"/>
              <a:t>soro </a:t>
            </a:r>
            <a:r>
              <a:rPr lang="pt-BR" dirty="0"/>
              <a:t>e identificar o que se destaca nessa imagem.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Conteúdo do portfólio:</a:t>
            </a:r>
            <a:endParaRPr lang="pt-BR" dirty="0"/>
          </a:p>
          <a:p>
            <a:pPr>
              <a:buFontTx/>
              <a:buChar char="-"/>
            </a:pPr>
            <a:r>
              <a:rPr lang="pt-BR" dirty="0"/>
              <a:t>Capa</a:t>
            </a:r>
          </a:p>
          <a:p>
            <a:pPr>
              <a:buFontTx/>
              <a:buChar char="-"/>
            </a:pPr>
            <a:r>
              <a:rPr lang="pt-BR" dirty="0"/>
              <a:t>Introdução</a:t>
            </a:r>
          </a:p>
          <a:p>
            <a:pPr>
              <a:buFontTx/>
              <a:buChar char="-"/>
            </a:pPr>
            <a:r>
              <a:rPr lang="pt-BR" dirty="0"/>
              <a:t>Classificação do Reino </a:t>
            </a:r>
            <a:r>
              <a:rPr lang="pt-BR" dirty="0" err="1"/>
              <a:t>Plantae</a:t>
            </a:r>
            <a:r>
              <a:rPr lang="pt-BR" dirty="0"/>
              <a:t> </a:t>
            </a:r>
            <a:r>
              <a:rPr lang="pt-BR" dirty="0" smtClean="0"/>
              <a:t>(fluxograma) e </a:t>
            </a:r>
            <a:r>
              <a:rPr lang="pt-BR" dirty="0"/>
              <a:t>os exemplos (</a:t>
            </a:r>
            <a:r>
              <a:rPr lang="pt-BR" dirty="0" smtClean="0"/>
              <a:t>imagens) </a:t>
            </a:r>
            <a:r>
              <a:rPr lang="pt-BR" dirty="0"/>
              <a:t>das </a:t>
            </a:r>
            <a:r>
              <a:rPr lang="pt-BR" dirty="0" smtClean="0"/>
              <a:t>divisões.</a:t>
            </a:r>
            <a:endParaRPr lang="pt-BR" dirty="0"/>
          </a:p>
          <a:p>
            <a:pPr>
              <a:buFontTx/>
              <a:buChar char="-"/>
            </a:pPr>
            <a:r>
              <a:rPr lang="pt-BR" dirty="0"/>
              <a:t>Briófitas: comentários e </a:t>
            </a:r>
            <a:r>
              <a:rPr lang="pt-BR" dirty="0" smtClean="0"/>
              <a:t>atividades </a:t>
            </a:r>
            <a:r>
              <a:rPr lang="pt-BR" dirty="0"/>
              <a:t>1 e 2 </a:t>
            </a:r>
            <a:r>
              <a:rPr lang="pt-BR" dirty="0" smtClean="0"/>
              <a:t>.</a:t>
            </a:r>
          </a:p>
          <a:p>
            <a:pPr>
              <a:buFontTx/>
              <a:buChar char="-"/>
            </a:pPr>
            <a:r>
              <a:rPr lang="pt-BR" dirty="0" err="1" smtClean="0"/>
              <a:t>Pteridófitas</a:t>
            </a:r>
            <a:r>
              <a:rPr lang="pt-BR" dirty="0" smtClean="0"/>
              <a:t>: comentários e </a:t>
            </a:r>
            <a:r>
              <a:rPr lang="pt-BR" smtClean="0"/>
              <a:t>atividades </a:t>
            </a:r>
            <a:r>
              <a:rPr lang="pt-BR" smtClean="0"/>
              <a:t>1, 2 e 3.</a:t>
            </a:r>
            <a:endParaRPr lang="pt-BR" dirty="0" smtClean="0"/>
          </a:p>
          <a:p>
            <a:pPr>
              <a:buFontTx/>
              <a:buChar char="-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018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224"/>
          </a:xfrm>
        </p:spPr>
        <p:txBody>
          <a:bodyPr/>
          <a:lstStyle/>
          <a:p>
            <a:pPr algn="ctr"/>
            <a:r>
              <a:rPr lang="pt-BR" b="1" u="sng" dirty="0" smtClean="0">
                <a:solidFill>
                  <a:schemeClr val="accent6"/>
                </a:solidFill>
              </a:rPr>
              <a:t>CARACTERÍSTICAS GERAIS</a:t>
            </a:r>
            <a:endParaRPr lang="pt-BR" b="1" u="sng" dirty="0">
              <a:solidFill>
                <a:schemeClr val="accent6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89166"/>
            <a:ext cx="10515600" cy="467650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Foram as </a:t>
            </a:r>
            <a:r>
              <a:rPr lang="pt-BR" u="sng" dirty="0" smtClean="0"/>
              <a:t>primeiras</a:t>
            </a:r>
            <a:r>
              <a:rPr lang="pt-BR" dirty="0" smtClean="0"/>
              <a:t> plantas </a:t>
            </a:r>
            <a:r>
              <a:rPr lang="pt-BR" u="sng" dirty="0" smtClean="0"/>
              <a:t>vasculares</a:t>
            </a:r>
            <a:r>
              <a:rPr lang="pt-BR" dirty="0" smtClean="0"/>
              <a:t> (traqueófitas) </a:t>
            </a:r>
          </a:p>
          <a:p>
            <a:pPr algn="just"/>
            <a:r>
              <a:rPr lang="pt-BR" dirty="0" smtClean="0"/>
              <a:t>A existência do </a:t>
            </a:r>
            <a:r>
              <a:rPr lang="pt-BR" u="sng" dirty="0" smtClean="0"/>
              <a:t>sistema condutor</a:t>
            </a:r>
            <a:r>
              <a:rPr lang="pt-BR" dirty="0" smtClean="0"/>
              <a:t> permite o transporte rápido de água, sais minerais e de seiva elaborada pelo vegetal.</a:t>
            </a:r>
          </a:p>
          <a:p>
            <a:pPr algn="just"/>
            <a:r>
              <a:rPr lang="pt-BR" dirty="0" smtClean="0"/>
              <a:t>São também as </a:t>
            </a:r>
            <a:r>
              <a:rPr lang="pt-BR" u="sng" dirty="0" smtClean="0"/>
              <a:t>primeiras</a:t>
            </a:r>
            <a:r>
              <a:rPr lang="pt-BR" dirty="0" smtClean="0"/>
              <a:t> plantas a apresentar </a:t>
            </a:r>
            <a:r>
              <a:rPr lang="pt-BR" u="sng" dirty="0" smtClean="0"/>
              <a:t>tecido de sustentação</a:t>
            </a:r>
            <a:r>
              <a:rPr lang="pt-BR" dirty="0" smtClean="0"/>
              <a:t>, permitindo que se mantivessem </a:t>
            </a:r>
            <a:r>
              <a:rPr lang="pt-BR" u="sng" dirty="0" smtClean="0"/>
              <a:t>eretas</a:t>
            </a:r>
            <a:r>
              <a:rPr lang="pt-BR" dirty="0" smtClean="0"/>
              <a:t>, buscando melhores condições de luminosidade.</a:t>
            </a:r>
          </a:p>
          <a:p>
            <a:pPr algn="just"/>
            <a:r>
              <a:rPr lang="pt-BR" dirty="0" smtClean="0"/>
              <a:t>Os tecidos condutores e de sustentação propiciam o surgimento de plantas de </a:t>
            </a:r>
            <a:r>
              <a:rPr lang="pt-BR" u="sng" dirty="0" smtClean="0"/>
              <a:t>grande porte</a:t>
            </a:r>
            <a:r>
              <a:rPr lang="pt-BR" dirty="0" smtClean="0"/>
              <a:t>.</a:t>
            </a:r>
          </a:p>
          <a:p>
            <a:pPr algn="just"/>
            <a:r>
              <a:rPr lang="pt-BR" u="sng" dirty="0" smtClean="0"/>
              <a:t>Dependem da umidade</a:t>
            </a:r>
            <a:r>
              <a:rPr lang="pt-BR" dirty="0" smtClean="0"/>
              <a:t> do solo para a fecundação, onde desenvolve o seu gametófito.</a:t>
            </a:r>
          </a:p>
          <a:p>
            <a:pPr algn="just"/>
            <a:r>
              <a:rPr lang="pt-BR" dirty="0" smtClean="0"/>
              <a:t>Exemplos: Samambaia, </a:t>
            </a:r>
            <a:r>
              <a:rPr lang="pt-BR" dirty="0" err="1"/>
              <a:t>S</a:t>
            </a:r>
            <a:r>
              <a:rPr lang="pt-BR" dirty="0" err="1" smtClean="0"/>
              <a:t>alvinia</a:t>
            </a:r>
            <a:r>
              <a:rPr lang="pt-BR" dirty="0" smtClean="0"/>
              <a:t>, </a:t>
            </a:r>
            <a:r>
              <a:rPr lang="pt-BR" i="1" dirty="0" err="1" smtClean="0"/>
              <a:t>Selaginella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652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343" y="484804"/>
            <a:ext cx="9940834" cy="598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4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solidFill>
                  <a:schemeClr val="accent6"/>
                </a:solidFill>
              </a:rPr>
              <a:t>Estrutura do esporófito</a:t>
            </a:r>
            <a:endParaRPr lang="pt-BR" b="1" dirty="0">
              <a:solidFill>
                <a:schemeClr val="accent6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269" y="1825625"/>
            <a:ext cx="7171507" cy="46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5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accent6"/>
                </a:solidFill>
              </a:rPr>
              <a:t>Face inferior de folha de samambaia com </a:t>
            </a:r>
            <a:r>
              <a:rPr lang="pt-BR" b="1" dirty="0" smtClean="0">
                <a:solidFill>
                  <a:schemeClr val="accent6"/>
                </a:solidFill>
              </a:rPr>
              <a:t>soros</a:t>
            </a:r>
            <a:endParaRPr lang="pt-BR" b="1" dirty="0">
              <a:solidFill>
                <a:schemeClr val="accent6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839" y="1541417"/>
            <a:ext cx="5385161" cy="47258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939" y="1541417"/>
            <a:ext cx="5082750" cy="47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6394" y="483325"/>
            <a:ext cx="5801784" cy="852354"/>
          </a:xfrm>
        </p:spPr>
        <p:txBody>
          <a:bodyPr>
            <a:normAutofit/>
          </a:bodyPr>
          <a:lstStyle/>
          <a:p>
            <a:r>
              <a:rPr lang="pt-BR" sz="3400" b="1" dirty="0" smtClean="0">
                <a:solidFill>
                  <a:schemeClr val="accent6"/>
                </a:solidFill>
              </a:rPr>
              <a:t>Imagem microscópica dos soros</a:t>
            </a:r>
            <a:endParaRPr lang="pt-BR" sz="3400" b="1" dirty="0">
              <a:solidFill>
                <a:schemeClr val="accent6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394" y="1690686"/>
            <a:ext cx="5801784" cy="465609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1690686"/>
            <a:ext cx="3631474" cy="465609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186057" y="601726"/>
            <a:ext cx="22555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dirty="0" smtClean="0">
                <a:solidFill>
                  <a:schemeClr val="accent6"/>
                </a:solidFill>
              </a:rPr>
              <a:t>Esporângio</a:t>
            </a:r>
            <a:endParaRPr lang="pt-BR" sz="3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1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solidFill>
                  <a:schemeClr val="accent6"/>
                </a:solidFill>
              </a:rPr>
              <a:t>Esporângios e esporos</a:t>
            </a:r>
            <a:endParaRPr lang="pt-BR" b="1" dirty="0">
              <a:solidFill>
                <a:schemeClr val="accent6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126" y="1762668"/>
            <a:ext cx="4469674" cy="43376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18" y="1762668"/>
            <a:ext cx="5619750" cy="43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57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solidFill>
                  <a:schemeClr val="accent6"/>
                </a:solidFill>
              </a:rPr>
              <a:t>Gametângio - </a:t>
            </a:r>
            <a:r>
              <a:rPr lang="pt-BR" b="1" dirty="0" err="1" smtClean="0">
                <a:solidFill>
                  <a:schemeClr val="accent6"/>
                </a:solidFill>
              </a:rPr>
              <a:t>Protalo</a:t>
            </a:r>
            <a:endParaRPr lang="pt-BR" b="1" dirty="0">
              <a:solidFill>
                <a:schemeClr val="accent6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78" y="1690686"/>
            <a:ext cx="6256463" cy="45664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983" y="1703750"/>
            <a:ext cx="3122775" cy="45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74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30441"/>
            <a:ext cx="10515600" cy="993412"/>
          </a:xfrm>
        </p:spPr>
        <p:txBody>
          <a:bodyPr/>
          <a:lstStyle/>
          <a:p>
            <a:pPr algn="ctr"/>
            <a:r>
              <a:rPr lang="pt-BR" b="1" dirty="0" err="1" smtClean="0">
                <a:solidFill>
                  <a:schemeClr val="accent6"/>
                </a:solidFill>
              </a:rPr>
              <a:t>Protalo</a:t>
            </a:r>
            <a:r>
              <a:rPr lang="pt-BR" b="1" dirty="0" smtClean="0">
                <a:solidFill>
                  <a:schemeClr val="accent6"/>
                </a:solidFill>
              </a:rPr>
              <a:t> – imagem microscópica</a:t>
            </a:r>
            <a:endParaRPr lang="pt-BR" b="1" dirty="0">
              <a:solidFill>
                <a:schemeClr val="accent6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48" y="1690688"/>
            <a:ext cx="6949704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908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A1960B49E2A0428516763081946A86" ma:contentTypeVersion="8" ma:contentTypeDescription="Create a new document." ma:contentTypeScope="" ma:versionID="4658231e6ef94465399992d73dbe8204">
  <xsd:schema xmlns:xsd="http://www.w3.org/2001/XMLSchema" xmlns:xs="http://www.w3.org/2001/XMLSchema" xmlns:p="http://schemas.microsoft.com/office/2006/metadata/properties" xmlns:ns2="30d869b9-72d8-4098-b0ca-a71e53c5a23c" xmlns:ns3="30e30443-f369-4264-95bd-4e5712811764" targetNamespace="http://schemas.microsoft.com/office/2006/metadata/properties" ma:root="true" ma:fieldsID="b8ec1b44c6df4c1428fea861eb3fcd30" ns2:_="" ns3:_="">
    <xsd:import namespace="30d869b9-72d8-4098-b0ca-a71e53c5a23c"/>
    <xsd:import namespace="30e30443-f369-4264-95bd-4e57128117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869b9-72d8-4098-b0ca-a71e53c5a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30443-f369-4264-95bd-4e57128117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d004b6-5cb1-4554-8722-28b4ede44cb7}" ma:internalName="TaxCatchAll" ma:showField="CatchAllData" ma:web="30e30443-f369-4264-95bd-4e57128117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d869b9-72d8-4098-b0ca-a71e53c5a23c">
      <Terms xmlns="http://schemas.microsoft.com/office/infopath/2007/PartnerControls"/>
    </lcf76f155ced4ddcb4097134ff3c332f>
    <TaxCatchAll xmlns="30e30443-f369-4264-95bd-4e5712811764" xsi:nil="true"/>
  </documentManagement>
</p:properties>
</file>

<file path=customXml/itemProps1.xml><?xml version="1.0" encoding="utf-8"?>
<ds:datastoreItem xmlns:ds="http://schemas.openxmlformats.org/officeDocument/2006/customXml" ds:itemID="{24A1AFF3-373D-4549-8CC7-7678D5011AD2}"/>
</file>

<file path=customXml/itemProps2.xml><?xml version="1.0" encoding="utf-8"?>
<ds:datastoreItem xmlns:ds="http://schemas.openxmlformats.org/officeDocument/2006/customXml" ds:itemID="{61295006-EE31-4F89-B50F-CE0EB03E2644}"/>
</file>

<file path=customXml/itemProps3.xml><?xml version="1.0" encoding="utf-8"?>
<ds:datastoreItem xmlns:ds="http://schemas.openxmlformats.org/officeDocument/2006/customXml" ds:itemID="{4BD6025A-FAA6-46A3-957A-4D713CD07081}"/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407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do Office</vt:lpstr>
      <vt:lpstr>PTERIDÓFITAS</vt:lpstr>
      <vt:lpstr>CARACTERÍSTICAS GERAIS</vt:lpstr>
      <vt:lpstr>Apresentação do PowerPoint</vt:lpstr>
      <vt:lpstr>Estrutura do esporófito</vt:lpstr>
      <vt:lpstr>Face inferior de folha de samambaia com soros</vt:lpstr>
      <vt:lpstr>Imagem microscópica dos soros</vt:lpstr>
      <vt:lpstr>Esporângios e esporos</vt:lpstr>
      <vt:lpstr>Gametângio - Protalo</vt:lpstr>
      <vt:lpstr>Protalo – imagem microscópica</vt:lpstr>
      <vt:lpstr>Apresentação do PowerPoint</vt:lpstr>
      <vt:lpstr>Samambaia</vt:lpstr>
      <vt:lpstr>Avenca</vt:lpstr>
      <vt:lpstr>Samambaia da espécie Asplenium nidus em seu ambiente natural</vt:lpstr>
      <vt:lpstr>Apresentação do PowerPoint</vt:lpstr>
      <vt:lpstr>Curiosidade</vt:lpstr>
      <vt:lpstr>Atividade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PTERIDÓFITAS</dc:title>
  <dc:creator>Ygor Graciano</dc:creator>
  <cp:lastModifiedBy>MA</cp:lastModifiedBy>
  <cp:revision>30</cp:revision>
  <dcterms:created xsi:type="dcterms:W3CDTF">2020-06-30T00:41:04Z</dcterms:created>
  <dcterms:modified xsi:type="dcterms:W3CDTF">2022-07-29T18:03:44Z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0x0101000EA1960B49E2A0428516763081946A86</vt:lpwstr>
  </property>
</Properties>
</file>